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PT Sans Narrow"/>
      <p:regular r:id="rId42"/>
      <p:bold r:id="rId43"/>
    </p:embeddedFont>
    <p:embeddedFont>
      <p:font typeface="Average"/>
      <p:regular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PTSansNarrow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Average-regular.fntdata"/><Relationship Id="rId21" Type="http://schemas.openxmlformats.org/officeDocument/2006/relationships/slide" Target="slides/slide17.xml"/><Relationship Id="rId43" Type="http://schemas.openxmlformats.org/officeDocument/2006/relationships/font" Target="fonts/PTSansNarrow-bold.fntdata"/><Relationship Id="rId24" Type="http://schemas.openxmlformats.org/officeDocument/2006/relationships/slide" Target="slides/slide20.xml"/><Relationship Id="rId46" Type="http://schemas.openxmlformats.org/officeDocument/2006/relationships/font" Target="fonts/Oswald-bold.fntdata"/><Relationship Id="rId23" Type="http://schemas.openxmlformats.org/officeDocument/2006/relationships/slide" Target="slides/slide19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Human body feels only acceleration and not velocities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Three parameters zs_ddot x1 and x3 are important, others to make Q PD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Slower response because cost function puts weight on acceleration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Oscillations at the end for the Z_ddot as it is not a state.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 difference b/w closed and open loop performance because there is no disturbance to the system.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 a visible diff b/w finite and infinite time responses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Finite and infinite NZ SP comparison, jumping muscle cars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state fixed means boundary conditions are defined instead of minimizing costs, therefore system is forced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deflections are absolute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Cambria"/>
              <a:defRPr b="1"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  <a:buNone/>
              <a:defRPr sz="3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T Sans Narrow"/>
              <a:defRPr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T Sans Narrow"/>
              <a:defRPr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Relationship Id="rId4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Relationship Id="rId4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Relationship Id="rId4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Relationship Id="rId4" Type="http://schemas.openxmlformats.org/officeDocument/2006/relationships/image" Target="../media/image4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jpg"/><Relationship Id="rId4" Type="http://schemas.openxmlformats.org/officeDocument/2006/relationships/image" Target="../media/image6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jpg"/><Relationship Id="rId4" Type="http://schemas.openxmlformats.org/officeDocument/2006/relationships/image" Target="../media/image5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48.png"/><Relationship Id="rId6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jpg"/><Relationship Id="rId4" Type="http://schemas.openxmlformats.org/officeDocument/2006/relationships/image" Target="../media/image5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jpg"/><Relationship Id="rId4" Type="http://schemas.openxmlformats.org/officeDocument/2006/relationships/image" Target="../media/image5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jpg"/><Relationship Id="rId4" Type="http://schemas.openxmlformats.org/officeDocument/2006/relationships/image" Target="../media/image6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10.png"/><Relationship Id="rId6" Type="http://schemas.openxmlformats.org/officeDocument/2006/relationships/image" Target="../media/image64.png"/><Relationship Id="rId7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jpg"/><Relationship Id="rId4" Type="http://schemas.openxmlformats.org/officeDocument/2006/relationships/image" Target="../media/image6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jpg"/><Relationship Id="rId4" Type="http://schemas.openxmlformats.org/officeDocument/2006/relationships/image" Target="../media/image7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jpg"/><Relationship Id="rId4" Type="http://schemas.openxmlformats.org/officeDocument/2006/relationships/image" Target="../media/image7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jpg"/><Relationship Id="rId4" Type="http://schemas.openxmlformats.org/officeDocument/2006/relationships/image" Target="../media/image7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jpg"/><Relationship Id="rId4" Type="http://schemas.openxmlformats.org/officeDocument/2006/relationships/image" Target="../media/image7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1.jpg" id="64" name="Shape 64"/>
          <p:cNvPicPr preferRelativeResize="0"/>
          <p:nvPr/>
        </p:nvPicPr>
        <p:blipFill rotWithShape="1">
          <a:blip r:embed="rId3">
            <a:alphaModFix amt="50000"/>
          </a:blip>
          <a:srcRect b="8526" l="0" r="0" t="8526"/>
          <a:stretch/>
        </p:blipFill>
        <p:spPr>
          <a:xfrm>
            <a:off x="0" y="0"/>
            <a:ext cx="9144004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ctrTitle"/>
          </p:nvPr>
        </p:nvSpPr>
        <p:spPr>
          <a:xfrm>
            <a:off x="1375600" y="939000"/>
            <a:ext cx="5449500" cy="2545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Optimal Control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/>
              <a:t>of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/>
              <a:t>Active Suspension</a:t>
            </a:r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915550" y="3484800"/>
            <a:ext cx="6369600" cy="56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>
              <a:spcBef>
                <a:spcPts val="0"/>
              </a:spcBef>
              <a:buSzPct val="100000"/>
              <a:buChar char="-"/>
            </a:pPr>
            <a:r>
              <a:rPr lang="en" sz="2000"/>
              <a:t>Ajinkya Jain and Soovadeep Bakshi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Passive System Analysis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Input Road Profiles: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oad-Profile-Static.jpg" id="151" name="Shape 151"/>
          <p:cNvPicPr preferRelativeResize="0"/>
          <p:nvPr/>
        </p:nvPicPr>
        <p:blipFill rotWithShape="1">
          <a:blip r:embed="rId3">
            <a:alphaModFix/>
          </a:blip>
          <a:srcRect b="3742" l="5536" r="5026" t="3156"/>
          <a:stretch/>
        </p:blipFill>
        <p:spPr>
          <a:xfrm>
            <a:off x="916350" y="1609407"/>
            <a:ext cx="3634826" cy="2837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ad-Profile-Dyn.jpg" id="152" name="Shape 152"/>
          <p:cNvPicPr preferRelativeResize="0"/>
          <p:nvPr/>
        </p:nvPicPr>
        <p:blipFill rotWithShape="1">
          <a:blip r:embed="rId4">
            <a:alphaModFix/>
          </a:blip>
          <a:srcRect b="3732" l="4780" r="7183" t="2731"/>
          <a:stretch/>
        </p:blipFill>
        <p:spPr>
          <a:xfrm>
            <a:off x="4907000" y="1609407"/>
            <a:ext cx="3561415" cy="283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Passive </a:t>
            </a:r>
            <a:r>
              <a:rPr lang="en"/>
              <a:t>System Analysis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Static Input: Flat Road</a:t>
            </a:r>
          </a:p>
        </p:txBody>
      </p:sp>
      <p:pic>
        <p:nvPicPr>
          <p:cNvPr descr="Passive-SMA.jpg" id="159" name="Shape 159"/>
          <p:cNvPicPr preferRelativeResize="0"/>
          <p:nvPr/>
        </p:nvPicPr>
        <p:blipFill rotWithShape="1">
          <a:blip r:embed="rId3">
            <a:alphaModFix/>
          </a:blip>
          <a:srcRect b="2857" l="5087" r="5817" t="3157"/>
          <a:stretch/>
        </p:blipFill>
        <p:spPr>
          <a:xfrm>
            <a:off x="4798723" y="1669712"/>
            <a:ext cx="3726126" cy="294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.jpg" id="160" name="Shape 160"/>
          <p:cNvPicPr preferRelativeResize="0"/>
          <p:nvPr/>
        </p:nvPicPr>
        <p:blipFill rotWithShape="1">
          <a:blip r:embed="rId4">
            <a:alphaModFix/>
          </a:blip>
          <a:srcRect b="3692" l="4981" r="6850" t="2358"/>
          <a:stretch/>
        </p:blipFill>
        <p:spPr>
          <a:xfrm>
            <a:off x="865623" y="1654600"/>
            <a:ext cx="3726126" cy="297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Passive System Analysis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Dynamic Input: Road with continuous bumps!</a:t>
            </a:r>
          </a:p>
        </p:txBody>
      </p:sp>
      <p:pic>
        <p:nvPicPr>
          <p:cNvPr descr="Passive-SMD-Dynamic.jpg" id="167" name="Shape 167"/>
          <p:cNvPicPr preferRelativeResize="0"/>
          <p:nvPr/>
        </p:nvPicPr>
        <p:blipFill rotWithShape="1">
          <a:blip r:embed="rId3">
            <a:alphaModFix/>
          </a:blip>
          <a:srcRect b="2708" l="4980" r="5916" t="2916"/>
          <a:stretch/>
        </p:blipFill>
        <p:spPr>
          <a:xfrm>
            <a:off x="820875" y="1648924"/>
            <a:ext cx="3675701" cy="2919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Dynamic.jpg" id="168" name="Shape 168"/>
          <p:cNvPicPr preferRelativeResize="0"/>
          <p:nvPr/>
        </p:nvPicPr>
        <p:blipFill rotWithShape="1">
          <a:blip r:embed="rId4">
            <a:alphaModFix/>
          </a:blip>
          <a:srcRect b="3417" l="7065" r="5811" t="1661"/>
          <a:stretch/>
        </p:blipFill>
        <p:spPr>
          <a:xfrm>
            <a:off x="4861100" y="1648925"/>
            <a:ext cx="3573095" cy="29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Optimal Controller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Performance Index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000" y="3530225"/>
            <a:ext cx="4930549" cy="6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500" y="2821625"/>
            <a:ext cx="4680648" cy="2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012" y="1806075"/>
            <a:ext cx="6043624" cy="6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Optimal Controller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Performance Index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400" y="1783962"/>
            <a:ext cx="13144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650" y="1846587"/>
            <a:ext cx="3290624" cy="4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362" y="2930575"/>
            <a:ext cx="50387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Loop Controller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Final time fixed, </a:t>
            </a:r>
            <a:r>
              <a:rPr lang="en"/>
              <a:t>Final state free: Static Input</a:t>
            </a:r>
          </a:p>
        </p:txBody>
      </p:sp>
      <p:pic>
        <p:nvPicPr>
          <p:cNvPr descr="Active-SMD.jpg" id="193" name="Shape 193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SMA.jpg" id="194" name="Shape 194"/>
          <p:cNvPicPr preferRelativeResize="0"/>
          <p:nvPr/>
        </p:nvPicPr>
        <p:blipFill rotWithShape="1">
          <a:blip r:embed="rId4">
            <a:alphaModFix/>
          </a:blip>
          <a:srcRect b="3442" l="5313" r="6859" t="3021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Open Loop Controller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</a:t>
            </a:r>
            <a:r>
              <a:rPr lang="en"/>
              <a:t>inal time fixed, </a:t>
            </a:r>
            <a:r>
              <a:rPr lang="en"/>
              <a:t>Final state free; Dynamic Input</a:t>
            </a:r>
          </a:p>
        </p:txBody>
      </p:sp>
      <p:pic>
        <p:nvPicPr>
          <p:cNvPr descr="Active-SMD-Dynamic.jpg" id="201" name="Shape 201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SMA-Dynamic.jpg" id="202" name="Shape 202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Open Loop Controller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Final state fixed, final time fixed (all states driven to zero)</a:t>
            </a:r>
          </a:p>
        </p:txBody>
      </p:sp>
      <p:pic>
        <p:nvPicPr>
          <p:cNvPr descr="Active-SMD-FSF.jpg" id="209" name="Shape 209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SMA-FSF.jpg" id="210" name="Shape 210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Loop </a:t>
            </a:r>
            <a:r>
              <a:rPr lang="en"/>
              <a:t>Controller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Final state fixed, final time fixed</a:t>
            </a:r>
          </a:p>
        </p:txBody>
      </p:sp>
      <p:pic>
        <p:nvPicPr>
          <p:cNvPr descr="Active-SMD-Dynamic-FSF.jpg" id="217" name="Shape 217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SMA-Dynamic-FSF.jpg" id="218" name="Shape 218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Closed Loop </a:t>
            </a:r>
            <a:r>
              <a:rPr lang="en"/>
              <a:t>Controller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LQR - infinite time with static input</a:t>
            </a:r>
          </a:p>
        </p:txBody>
      </p:sp>
      <p:pic>
        <p:nvPicPr>
          <p:cNvPr descr="Passive-SMD-ILQR.jpg" id="225" name="Shape 225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ILQR.jpg" id="226" name="Shape 226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pic>
        <p:nvPicPr>
          <p:cNvPr descr="Intro.gif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112" y="1250525"/>
            <a:ext cx="5827774" cy="327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LQR - infinite time with dynamic input</a:t>
            </a:r>
          </a:p>
        </p:txBody>
      </p:sp>
      <p:pic>
        <p:nvPicPr>
          <p:cNvPr descr="Passive-SMD-ILQR-Dyn.jpg" id="233" name="Shape 233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ILQR-Dyn.jpg" id="234" name="Shape 234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</a:t>
            </a:r>
            <a:r>
              <a:rPr lang="en"/>
              <a:t>Controller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LQR - finite time with static input</a:t>
            </a:r>
          </a:p>
        </p:txBody>
      </p:sp>
      <p:pic>
        <p:nvPicPr>
          <p:cNvPr descr="Passive-SMD-FLQR.jpg" id="241" name="Shape 241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FLQR.jpg" id="242" name="Shape 242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LQR - finite time with static input</a:t>
            </a:r>
          </a:p>
        </p:txBody>
      </p:sp>
      <p:pic>
        <p:nvPicPr>
          <p:cNvPr descr="Passive-SMD-Zoom-FLQR.jpg" id="249" name="Shape 249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-K-Dynamic-FLQR.jpg" id="250" name="Shape 250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1299875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Finite time LQR is faster!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398900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Gain updates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LQR - finite time with Dynamic Input</a:t>
            </a:r>
          </a:p>
        </p:txBody>
      </p:sp>
      <p:pic>
        <p:nvPicPr>
          <p:cNvPr descr="Passive-SMD-Dyn-FLQR.jpg" id="259" name="Shape 259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A-Dyn-FLQR.jpg" id="260" name="Shape 260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mblr_olkaf3QW7Q1safv0do1_400.gif"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974" y="703725"/>
            <a:ext cx="3736049" cy="37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Closed Loop </a:t>
            </a:r>
            <a:r>
              <a:rPr lang="en"/>
              <a:t>Controller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Non-zero set point (static road input, ρ</a:t>
            </a:r>
            <a:r>
              <a:rPr baseline="-25000" lang="en"/>
              <a:t>1</a:t>
            </a:r>
            <a:r>
              <a:rPr lang="en"/>
              <a:t>= 100000</a:t>
            </a:r>
            <a:r>
              <a:rPr lang="en"/>
              <a:t>)</a:t>
            </a:r>
          </a:p>
        </p:txBody>
      </p:sp>
      <p:pic>
        <p:nvPicPr>
          <p:cNvPr descr="Passive-SD-NZ.jpg" id="272" name="Shape 272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D-NZ-tf3.jpg" id="273" name="Shape 273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1299875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034" y="4703624"/>
            <a:ext cx="711675" cy="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4675" y="4663124"/>
            <a:ext cx="796448" cy="2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2.gif" id="281" name="Shape 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862" y="767737"/>
            <a:ext cx="6414274" cy="36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Finite time </a:t>
            </a:r>
            <a:r>
              <a:rPr lang="en"/>
              <a:t>Tracker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D-Tracker.jpg" id="288" name="Shape 288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D-Dyn-Tracker.jpg" id="289" name="Shape 289"/>
          <p:cNvPicPr preferRelativeResize="0"/>
          <p:nvPr/>
        </p:nvPicPr>
        <p:blipFill rotWithShape="1">
          <a:blip r:embed="rId4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1299875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Static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5398900" y="4568875"/>
            <a:ext cx="2928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Dynamic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Final state fixed</a:t>
            </a:r>
          </a:p>
        </p:txBody>
      </p:sp>
      <p:pic>
        <p:nvPicPr>
          <p:cNvPr descr="Passive-SMA-FSF.jpg" id="298" name="Shape 298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FSF.jpg" id="299" name="Shape 299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Closed Loop Controller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Final state fixed</a:t>
            </a:r>
          </a:p>
        </p:txBody>
      </p:sp>
      <p:pic>
        <p:nvPicPr>
          <p:cNvPr descr="Passive-SD-FSF-Zoom.jpg" id="306" name="Shape 306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D-FSF.jpg" id="307" name="Shape 307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1150937" y="4568875"/>
            <a:ext cx="3225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Suspension deflection driven to zero!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Introduction: Physical System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676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Quarter </a:t>
            </a:r>
            <a:r>
              <a:rPr lang="en"/>
              <a:t>Car Suspension Model: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429883" y="2544272"/>
            <a:ext cx="5485028" cy="859682"/>
            <a:chOff x="1352712" y="2903325"/>
            <a:chExt cx="6438582" cy="883174"/>
          </a:xfrm>
        </p:grpSpPr>
        <p:pic>
          <p:nvPicPr>
            <p:cNvPr id="80" name="Shape 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50575" y="2903325"/>
              <a:ext cx="4642850" cy="269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712" y="3516675"/>
              <a:ext cx="6438582" cy="269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625" y="1373762"/>
            <a:ext cx="2583774" cy="30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311700" y="4736400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Rajamani, Rajesh. </a:t>
            </a:r>
            <a:r>
              <a:rPr i="1"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Vehicle Dynamics And Control</a:t>
            </a:r>
            <a:r>
              <a:rPr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 1st ed. Springer, 2014.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Observation Matrix: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Measured States = 2 </a:t>
            </a:r>
          </a:p>
          <a:p>
            <a:pPr indent="0" lvl="0" marL="45720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Estimated States =  2 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en"/>
              <a:t>Estimator Eigenvalues =  20*(Closed Loop Eigenvalues)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100" y="1835596"/>
            <a:ext cx="698625" cy="2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175" y="3337684"/>
            <a:ext cx="698616" cy="2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100" y="1152475"/>
            <a:ext cx="1746174" cy="45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Shape 318"/>
          <p:cNvGrpSpPr/>
          <p:nvPr/>
        </p:nvGrpSpPr>
        <p:grpSpPr>
          <a:xfrm>
            <a:off x="754225" y="2195150"/>
            <a:ext cx="4064100" cy="842928"/>
            <a:chOff x="4478225" y="2058050"/>
            <a:chExt cx="4064100" cy="842928"/>
          </a:xfrm>
        </p:grpSpPr>
        <p:sp>
          <p:nvSpPr>
            <p:cNvPr id="319" name="Shape 319"/>
            <p:cNvSpPr txBox="1"/>
            <p:nvPr/>
          </p:nvSpPr>
          <p:spPr>
            <a:xfrm>
              <a:off x="4478225" y="2058050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Cambria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Cambria"/>
                  <a:ea typeface="Cambria"/>
                  <a:cs typeface="Cambria"/>
                  <a:sym typeface="Cambria"/>
                </a:rPr>
                <a:t>Suspension Deflection</a:t>
              </a:r>
            </a:p>
          </p:txBody>
        </p:sp>
        <p:sp>
          <p:nvSpPr>
            <p:cNvPr id="320" name="Shape 320"/>
            <p:cNvSpPr txBox="1"/>
            <p:nvPr/>
          </p:nvSpPr>
          <p:spPr>
            <a:xfrm>
              <a:off x="4478225" y="2426978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Cambria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Cambria"/>
                  <a:ea typeface="Cambria"/>
                  <a:cs typeface="Cambria"/>
                  <a:sym typeface="Cambria"/>
                </a:rPr>
                <a:t>Sprung Mass Velocity</a:t>
              </a:r>
            </a:p>
          </p:txBody>
        </p:sp>
      </p:grpSp>
      <p:pic>
        <p:nvPicPr>
          <p:cNvPr id="321" name="Shape 3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575" y="2377174"/>
            <a:ext cx="225924" cy="15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2451" y="2747664"/>
            <a:ext cx="232166" cy="1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Closed-loop LQR : Infinite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Observer-Infinite.jpg" id="329" name="Shape 329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Observer-Infinite.jpg" id="330" name="Shape 330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Infinite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Observer-Infinite-Dynamic.jpg" id="337" name="Shape 337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Observer-Infinite-Dynamic.jpg" id="338" name="Shape 338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Finite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FLQR-Observer.jpg" id="345" name="Shape 345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FLQR-Observer.jpg" id="346" name="Shape 346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Finite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FLQR-Observer-Dynamic.jpg" id="353" name="Shape 353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FLQR-Observer-Dynamic.jpg" id="354" name="Shape 354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Final State Fixed Finite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A-FSF-Obsv.jpg" id="361" name="Shape 361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5069600" y="1704000"/>
            <a:ext cx="3586595" cy="28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-SMD-FSF-Obsv.jpg" id="362" name="Shape 362"/>
          <p:cNvPicPr preferRelativeResize="0"/>
          <p:nvPr/>
        </p:nvPicPr>
        <p:blipFill rotWithShape="1">
          <a:blip r:embed="rId4">
            <a:alphaModFix/>
          </a:blip>
          <a:srcRect b="0" l="1830" r="1820" t="0"/>
          <a:stretch/>
        </p:blipFill>
        <p:spPr>
          <a:xfrm>
            <a:off x="923750" y="1704000"/>
            <a:ext cx="3680274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Reduced Order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Closed-loop LQR : Final State Fixed Finite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assive-SMD-FSF-Obsv-Zoom.jpg" id="369" name="Shape 369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2778699" y="1704000"/>
            <a:ext cx="3586596" cy="2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Thank You!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Physical System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System Parameters: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Sprung Mass: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Unsprung Mass: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Suspension Stiffness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Suspension Damping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●"/>
            </a:pPr>
            <a:r>
              <a:rPr lang="en"/>
              <a:t>Tire Stiffness     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0" name="Shape 90"/>
          <p:cNvGrpSpPr/>
          <p:nvPr/>
        </p:nvGrpSpPr>
        <p:grpSpPr>
          <a:xfrm>
            <a:off x="3116800" y="1749750"/>
            <a:ext cx="2390125" cy="2416650"/>
            <a:chOff x="2777675" y="2021100"/>
            <a:chExt cx="2390125" cy="2416650"/>
          </a:xfrm>
        </p:grpSpPr>
        <p:pic>
          <p:nvPicPr>
            <p:cNvPr id="91" name="Shape 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7675" y="2021100"/>
              <a:ext cx="209550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Shape 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77675" y="2572875"/>
              <a:ext cx="21145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Shape 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15125" y="3124650"/>
              <a:ext cx="2200275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Shape 9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62750" y="4209150"/>
              <a:ext cx="230505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Shape 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24650" y="3666900"/>
              <a:ext cx="2181225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Shape 96"/>
          <p:cNvSpPr txBox="1"/>
          <p:nvPr/>
        </p:nvSpPr>
        <p:spPr>
          <a:xfrm>
            <a:off x="5670600" y="2141400"/>
            <a:ext cx="29280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tire damping is generally small (~10 Ns/m), and is therefore neglected!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311700" y="4779825"/>
            <a:ext cx="43554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Wong, J. (2008). </a:t>
            </a:r>
            <a:r>
              <a:rPr i="1"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Theory of Ground Vehicles</a:t>
            </a:r>
            <a:r>
              <a:rPr lang="en" sz="12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 Hoboken, NJ: John Wiley &amp; Sons.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Modeling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Fourth order system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State-Space representation: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375" y="2174324"/>
            <a:ext cx="2258900" cy="189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Shape 105"/>
          <p:cNvGrpSpPr/>
          <p:nvPr/>
        </p:nvGrpSpPr>
        <p:grpSpPr>
          <a:xfrm>
            <a:off x="1291275" y="2018900"/>
            <a:ext cx="4064100" cy="1683525"/>
            <a:chOff x="4478225" y="2058050"/>
            <a:chExt cx="4064100" cy="1683525"/>
          </a:xfrm>
        </p:grpSpPr>
        <p:sp>
          <p:nvSpPr>
            <p:cNvPr id="106" name="Shape 106"/>
            <p:cNvSpPr txBox="1"/>
            <p:nvPr/>
          </p:nvSpPr>
          <p:spPr>
            <a:xfrm>
              <a:off x="4478225" y="2058050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>
                <a:spcBef>
                  <a:spcPts val="0"/>
                </a:spcBef>
                <a:buClr>
                  <a:schemeClr val="accent3"/>
                </a:buClr>
                <a:buSzPct val="100000"/>
                <a:buFont typeface="PT Sans Narrow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Suspension Deflection</a:t>
              </a: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4478225" y="2426978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PT Sans Narrow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Sprung Mass Velocity</a:t>
              </a: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4478225" y="2857187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PT Sans Narrow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Tire</a:t>
              </a: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 Deflection</a:t>
              </a: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4478225" y="3267575"/>
              <a:ext cx="40641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Clr>
                  <a:schemeClr val="accent3"/>
                </a:buClr>
                <a:buSzPct val="100000"/>
                <a:buFont typeface="PT Sans Narrow"/>
                <a:buChar char="➢"/>
              </a:pP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Uns</a:t>
              </a:r>
              <a:r>
                <a:rPr lang="en" sz="1800">
                  <a:solidFill>
                    <a:schemeClr val="accent3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prung Mass Velocity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Modeling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24" y="1519712"/>
            <a:ext cx="2987049" cy="2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525" y="2202109"/>
            <a:ext cx="3890574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525" y="3678687"/>
            <a:ext cx="5646751" cy="37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Controllability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00" y="2163825"/>
            <a:ext cx="4317900" cy="12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5604925" y="2671350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Rank = 4: Controllable!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Observability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6249850" y="2993425"/>
            <a:ext cx="2083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Rank = 4: Observable!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25" y="1426325"/>
            <a:ext cx="1746174" cy="4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25" y="2411650"/>
            <a:ext cx="5143985" cy="165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Stability Analysis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Characteristic Equation: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Stability Conditions: Routh-Hurwitz Criterion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System </a:t>
            </a:r>
            <a:r>
              <a:rPr b="1" lang="en" sz="2200"/>
              <a:t>BIBO Stable!</a:t>
            </a:r>
          </a:p>
        </p:txBody>
      </p:sp>
      <p:grpSp>
        <p:nvGrpSpPr>
          <p:cNvPr id="140" name="Shape 140"/>
          <p:cNvGrpSpPr/>
          <p:nvPr/>
        </p:nvGrpSpPr>
        <p:grpSpPr>
          <a:xfrm>
            <a:off x="856950" y="3071149"/>
            <a:ext cx="7303529" cy="474973"/>
            <a:chOff x="780750" y="2994949"/>
            <a:chExt cx="7303529" cy="474973"/>
          </a:xfrm>
        </p:grpSpPr>
        <p:pic>
          <p:nvPicPr>
            <p:cNvPr id="141" name="Shape 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750" y="2994949"/>
              <a:ext cx="1560674" cy="47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Shape 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0325" y="3079757"/>
              <a:ext cx="3785982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Shape 1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65187" y="3079750"/>
              <a:ext cx="919091" cy="269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247" y="1721749"/>
            <a:ext cx="7237251" cy="5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